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9" r:id="rId3"/>
    <p:sldId id="282" r:id="rId4"/>
    <p:sldId id="281" r:id="rId5"/>
    <p:sldId id="294" r:id="rId6"/>
    <p:sldId id="283" r:id="rId7"/>
    <p:sldId id="302" r:id="rId8"/>
    <p:sldId id="312" r:id="rId9"/>
    <p:sldId id="270" r:id="rId10"/>
    <p:sldId id="257" r:id="rId11"/>
    <p:sldId id="284" r:id="rId12"/>
    <p:sldId id="300" r:id="rId13"/>
    <p:sldId id="311" r:id="rId14"/>
    <p:sldId id="285" r:id="rId15"/>
    <p:sldId id="261" r:id="rId16"/>
    <p:sldId id="301" r:id="rId17"/>
    <p:sldId id="263" r:id="rId18"/>
    <p:sldId id="274" r:id="rId19"/>
    <p:sldId id="264" r:id="rId20"/>
    <p:sldId id="265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0699F-E44F-4CBA-AB02-D796536F059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7D870-4FCF-4C59-B557-E1EF06901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62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7D870-4FCF-4C59-B557-E1EF069013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5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brnadzor.gov.ru/" TargetMode="External"/><Relationship Id="rId2" Type="http://schemas.openxmlformats.org/officeDocument/2006/relationships/hyperlink" Target="http://ege/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pi.ru/content/otkrytyy-bank-zadaniy" TargetMode="External"/><Relationship Id="rId4" Type="http://schemas.openxmlformats.org/officeDocument/2006/relationships/hyperlink" Target="http://&#1084;&#1080;&#1085;&#1086;&#1073;&#1088;&#1085;&#1072;&#1091;&#1082;&#1080;.&#1088;&#1092;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8496944" cy="25202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ГОСУДАРСТВЕННАЯ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ИТОГОВАЯ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АТТЕСТАЦИЯ ВЫПУСКНИКОВ (ГИА)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spcBef>
                <a:spcPts val="1800"/>
              </a:spcBef>
            </a:pPr>
            <a:endParaRPr lang="ru-RU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800"/>
              </a:spcBef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27.10.2023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3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Сроки проведения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1628800"/>
            <a:ext cx="6696744" cy="122413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данном этапе есть только проект расписания.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Итоговая аттестация проводится с конца мая по конец июня.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192" y="25287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ru-RU" sz="4400" b="1" kern="0" dirty="0">
                <a:latin typeface="Arial" pitchFamily="34" charset="0"/>
                <a:cs typeface="Arial" pitchFamily="34" charset="0"/>
              </a:rPr>
              <a:t>Особые условия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7524" y="692696"/>
            <a:ext cx="8496944" cy="108012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ru-RU" sz="2800" b="1" u="sng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инвалидов:</a:t>
            </a:r>
          </a:p>
          <a:p>
            <a:pPr algn="just" eaLnBrk="1" hangingPunct="1">
              <a:defRPr/>
            </a:pPr>
            <a:r>
              <a:rPr lang="ru-RU" sz="2800" b="1" kern="0" dirty="0">
                <a:latin typeface="Arial" pitchFamily="34" charset="0"/>
                <a:cs typeface="Arial" pitchFamily="34" charset="0"/>
              </a:rPr>
              <a:t>копия свидетельства об инвалидности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016" y="1687743"/>
            <a:ext cx="8568953" cy="2134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b="1" u="sng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заявлению </a:t>
            </a:r>
            <a:r>
              <a:rPr lang="ru-RU" sz="2800" b="1" u="sng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инвалида: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выбор </a:t>
            </a:r>
            <a:r>
              <a:rPr lang="ru-RU" sz="2400" b="1" kern="0" dirty="0">
                <a:latin typeface="Arial" pitchFamily="34" charset="0"/>
                <a:cs typeface="Arial" pitchFamily="34" charset="0"/>
              </a:rPr>
              <a:t>формы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ГИА</a:t>
            </a:r>
            <a:endParaRPr lang="ru-RU" sz="2400" b="1" kern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увеличение времени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питание</a:t>
            </a:r>
            <a:endParaRPr lang="ru-RU" sz="24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016" y="3645024"/>
            <a:ext cx="8856984" cy="304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u="sng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заявлению </a:t>
            </a:r>
            <a:r>
              <a:rPr lang="ru-RU" sz="2800" b="1" u="sng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инвалида и заключению ТПМПК: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шрифта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 баллов на итоговом собеседовании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ассистент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отдельная аудитория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индивидуальное освещение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выполнение работы на компьютере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8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47474" y="228361"/>
            <a:ext cx="7467600" cy="79695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kern="0" dirty="0" smtClean="0">
                <a:latin typeface="Arial" pitchFamily="34" charset="0"/>
                <a:cs typeface="Arial" pitchFamily="34" charset="0"/>
              </a:rPr>
              <a:t>Особые условия </a:t>
            </a:r>
            <a:r>
              <a:rPr lang="ru-RU" sz="44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7016" y="1106803"/>
            <a:ext cx="8496944" cy="108012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ru-RU" sz="2800" b="1" u="sng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детей с </a:t>
            </a:r>
            <a:r>
              <a:rPr lang="ru-RU" sz="2800" b="1" u="sng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ОВЗ:</a:t>
            </a:r>
            <a:endParaRPr lang="ru-RU" sz="2800" b="1" u="sng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ru-RU" sz="2400" b="1" kern="0" dirty="0">
                <a:latin typeface="Arial" pitchFamily="34" charset="0"/>
                <a:cs typeface="Arial" pitchFamily="34" charset="0"/>
              </a:rPr>
              <a:t>заключение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ТПМПК</a:t>
            </a:r>
            <a:endParaRPr lang="ru-RU" sz="24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016" y="2204864"/>
            <a:ext cx="8856984" cy="431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u="sng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заявлению </a:t>
            </a:r>
            <a:r>
              <a:rPr lang="ru-RU" sz="2800" b="1" u="sng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лица </a:t>
            </a:r>
            <a:r>
              <a:rPr lang="ru-RU" sz="2800" b="1" u="sng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800" b="1" u="sng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ОВЗ и заключению ТПМПК: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выбор </a:t>
            </a:r>
            <a:r>
              <a:rPr lang="ru-RU" sz="2400" b="1" kern="0" dirty="0">
                <a:latin typeface="Arial" pitchFamily="34" charset="0"/>
                <a:cs typeface="Arial" pitchFamily="34" charset="0"/>
              </a:rPr>
              <a:t>формы 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ГИА</a:t>
            </a:r>
            <a:endParaRPr lang="ru-RU" sz="2400" b="1" kern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>
                <a:latin typeface="Arial" pitchFamily="34" charset="0"/>
                <a:cs typeface="Arial" pitchFamily="34" charset="0"/>
              </a:rPr>
              <a:t>увеличение шрифта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>
                <a:latin typeface="Arial" pitchFamily="34" charset="0"/>
                <a:cs typeface="Arial" pitchFamily="34" charset="0"/>
              </a:rPr>
              <a:t>увеличение времени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ассистент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отдельная аудитория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индивидуальное освещение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выполнение работы на компьютере и др.</a:t>
            </a:r>
            <a:endParaRPr lang="ru-RU" sz="2800" b="1" kern="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0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74204" y="404664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ru-RU" sz="4400" b="1" kern="0" dirty="0" smtClean="0">
                <a:latin typeface="Arial" pitchFamily="34" charset="0"/>
                <a:cs typeface="Arial" pitchFamily="34" charset="0"/>
              </a:rPr>
              <a:t>Прохождение ТПМПК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8856984" cy="4013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u="sng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Месяц прохождения ТПМПК: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ноябрь</a:t>
            </a:r>
          </a:p>
          <a:p>
            <a:pPr>
              <a:lnSpc>
                <a:spcPct val="150000"/>
              </a:lnSpc>
              <a:defRPr/>
            </a:pPr>
            <a:r>
              <a:rPr lang="ru-RU" sz="2400" b="1" u="sng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Документы:</a:t>
            </a:r>
            <a:endParaRPr lang="ru-RU" sz="2400" b="1" u="sng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эпикриз (подробная выписка из истории развития ребенка)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справки от профильных специалистов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заявления</a:t>
            </a:r>
          </a:p>
          <a:p>
            <a:pPr marL="457200" indent="-457200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согласие на обработку персональных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15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813" y="222027"/>
            <a:ext cx="8868667" cy="9747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ru-RU" sz="48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Ассистент выпускника на </a:t>
            </a:r>
            <a:r>
              <a:rPr lang="ru-RU" sz="4800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ГИА</a:t>
            </a:r>
            <a:endParaRPr lang="ru-RU" sz="4000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2" t="4744" r="4927" b="14395"/>
          <a:stretch/>
        </p:blipFill>
        <p:spPr>
          <a:xfrm>
            <a:off x="127833" y="908720"/>
            <a:ext cx="862063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68952" cy="5472608"/>
          </a:xfrm>
        </p:spPr>
        <p:txBody>
          <a:bodyPr>
            <a:normAutofit/>
          </a:bodyPr>
          <a:lstStyle/>
          <a:p>
            <a:pPr lvl="0">
              <a:buFont typeface="Courier New" pitchFamily="49" charset="0"/>
              <a:buChar char="o"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средств связи, электронно-вычислительной техники, фото, аудио и видеоаппаратуры, справочных материалов, письменных заметок и иных средств хранения и передачи информации;</a:t>
            </a:r>
          </a:p>
          <a:p>
            <a:pPr lvl="0">
              <a:buFont typeface="Courier New" pitchFamily="49" charset="0"/>
              <a:buChar char="o"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вынос из аудиторий ППЭ экзаменационных материалов на бумажном или электронном носителях, их фотографирование;</a:t>
            </a:r>
          </a:p>
          <a:p>
            <a:pPr lvl="0">
              <a:buFont typeface="Courier New" pitchFamily="49" charset="0"/>
              <a:buChar char="o"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оказание содействия другим участникам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ГИА,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в том числе передача им указанных средств и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материалов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792088"/>
          </a:xfrm>
        </p:spPr>
        <p:txBody>
          <a:bodyPr>
            <a:noAutofit/>
          </a:bodyPr>
          <a:lstStyle/>
          <a:p>
            <a:pPr algn="ctr"/>
            <a:r>
              <a:rPr lang="ru-RU" sz="4800" cap="none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ГИА запрещено:</a:t>
            </a:r>
            <a:endParaRPr lang="ru-RU" sz="4800" cap="none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152128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Апелляция о нарушении установленного порядка проведения ГИА</a:t>
            </a:r>
            <a:endParaRPr lang="ru-RU" sz="3400" cap="none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246" y="4490681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случае удовлетворения апелляции результат участника аннулируется, и участнику предоставляется возможность сдать экзамен по данному предмету в другой день, предусмотренный единым расписанием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8478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Подается участником ГИА в день экзамена до выхода из пункта проведения экзамена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23" y="3036034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Конфликтная комиссия рассматривает апелляцию не более 2-х рабочих дней с момента ее подачи. </a:t>
            </a:r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887924" y="2498706"/>
            <a:ext cx="648072" cy="465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48798" y="3997840"/>
            <a:ext cx="648072" cy="465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24936" cy="5400600"/>
          </a:xfrm>
        </p:spPr>
        <p:txBody>
          <a:bodyPr>
            <a:noAutofit/>
          </a:bodyPr>
          <a:lstStyle/>
          <a:p>
            <a:r>
              <a:rPr lang="ru-RU" sz="2500" dirty="0">
                <a:latin typeface="Arial" pitchFamily="34" charset="0"/>
                <a:cs typeface="Arial" pitchFamily="34" charset="0"/>
              </a:rPr>
              <a:t>Если выпускник получил на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ГИА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неудовлетворительный результат </a:t>
            </a:r>
            <a:r>
              <a:rPr lang="ru-RU" sz="2500" b="1" dirty="0">
                <a:latin typeface="Arial" pitchFamily="34" charset="0"/>
                <a:cs typeface="Arial" pitchFamily="34" charset="0"/>
              </a:rPr>
              <a:t>по одному из обязательных предметов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 (русский язык или математика), то он повторно допускается к сдаче экзаменов по соответствующему учебному предмету в текущем году в дополнительные сроки.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Школьники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, получившие повторно неудовлетворительный результат по одному из этих предметов в дополнительные сроки, смогут пересдать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экзамен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по этому предмету не ранее 1 сентября текущего года. 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Предметы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по выбору в текущем году не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 пересдаются.</a:t>
            </a: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648072"/>
          </a:xfrm>
        </p:spPr>
        <p:txBody>
          <a:bodyPr>
            <a:noAutofit/>
          </a:bodyPr>
          <a:lstStyle/>
          <a:p>
            <a:pPr algn="ctr"/>
            <a:r>
              <a:rPr lang="ru-RU" sz="4000" cap="none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Неудовлетворительный результат</a:t>
            </a:r>
            <a:endParaRPr lang="ru-RU" sz="4000" cap="none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6464"/>
            <a:ext cx="8424936" cy="5470888"/>
          </a:xfrm>
        </p:spPr>
        <p:txBody>
          <a:bodyPr>
            <a:noAutofit/>
          </a:bodyPr>
          <a:lstStyle/>
          <a:p>
            <a:pPr marL="0" indent="0">
              <a:buSzPct val="74000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одается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 течение 2-х рабочих дней после официального объявления результатов экзамена. Конфликтная комиссия рассматривает апелляцию не более 4-х рабочих дней с момента ее подачи.</a:t>
            </a:r>
          </a:p>
          <a:p>
            <a:pPr marL="0" indent="0">
              <a:buSzPct val="74000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Результатом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рассмотрения апелляции может быть: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отклонение апелляции и сохранение выставленных баллов;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удовлетворении апелляции и выставление других баллов как в сторону увеличения, так и в сторону уменьшения.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924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kern="0" cap="small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Апелляция о несогласии с выставленными баллами</a:t>
            </a:r>
          </a:p>
        </p:txBody>
      </p:sp>
    </p:spTree>
    <p:extLst>
      <p:ext uri="{BB962C8B-B14F-4D97-AF65-F5344CB8AC3E}">
        <p14:creationId xmlns:p14="http://schemas.microsoft.com/office/powerpoint/2010/main" val="50904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6864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Информирование 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280920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Нормативные </a:t>
            </a:r>
            <a:r>
              <a:rPr lang="ru-RU" sz="2300" b="1" dirty="0">
                <a:latin typeface="Arial" pitchFamily="34" charset="0"/>
                <a:cs typeface="Arial" pitchFamily="34" charset="0"/>
              </a:rPr>
              <a:t>правовые документы, оперативная официальная информация, демоверсии, открытый банк 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заданий: </a:t>
            </a: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Информационный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портал </a:t>
            </a:r>
            <a:r>
              <a:rPr lang="en-US" sz="2300" u="sng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2"/>
              </a:rPr>
              <a:t>ege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2"/>
              </a:rPr>
              <a:t>edu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так же можно ознакомиться с результатами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ГИА)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Официальный сайт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u="sng" dirty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3"/>
              </a:rPr>
              <a:t>obrnadzor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3"/>
              </a:rPr>
              <a:t>gov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3"/>
              </a:rPr>
              <a:t>ru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Официальный сайт </a:t>
            </a:r>
            <a:r>
              <a:rPr lang="ru-RU" sz="2300" dirty="0" err="1">
                <a:latin typeface="Arial" pitchFamily="34" charset="0"/>
                <a:cs typeface="Arial" pitchFamily="34" charset="0"/>
              </a:rPr>
              <a:t>Минорбнауки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России </a:t>
            </a:r>
            <a:r>
              <a:rPr lang="en-US" sz="2300" u="sng" dirty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ru-RU" sz="2300" u="sng" dirty="0" err="1">
                <a:latin typeface="Arial" pitchFamily="34" charset="0"/>
                <a:cs typeface="Arial" pitchFamily="34" charset="0"/>
                <a:hlinkClick r:id="rId4"/>
              </a:rPr>
              <a:t>минобрнауки.рф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4"/>
              </a:rPr>
              <a:t>/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Открытый банк заданий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300" u="sng" dirty="0">
                <a:latin typeface="Arial" pitchFamily="34" charset="0"/>
                <a:cs typeface="Arial" pitchFamily="34" charset="0"/>
                <a:hlinkClick r:id="rId5"/>
              </a:rPr>
              <a:t>http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5"/>
              </a:rPr>
              <a:t>://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5"/>
              </a:rPr>
              <a:t>fipi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5"/>
              </a:rPr>
              <a:t>.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5"/>
              </a:rPr>
              <a:t>ru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5"/>
              </a:rPr>
              <a:t>/</a:t>
            </a:r>
            <a:r>
              <a:rPr lang="en-US" sz="2300" u="sng" dirty="0">
                <a:latin typeface="Arial" pitchFamily="34" charset="0"/>
                <a:cs typeface="Arial" pitchFamily="34" charset="0"/>
                <a:hlinkClick r:id="rId5"/>
              </a:rPr>
              <a:t>content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5"/>
              </a:rPr>
              <a:t>/</a:t>
            </a:r>
            <a:r>
              <a:rPr lang="en-US" sz="2300" u="sng" dirty="0" err="1">
                <a:latin typeface="Arial" pitchFamily="34" charset="0"/>
                <a:cs typeface="Arial" pitchFamily="34" charset="0"/>
                <a:hlinkClick r:id="rId5"/>
              </a:rPr>
              <a:t>otkrytyy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5"/>
              </a:rPr>
              <a:t>-</a:t>
            </a:r>
            <a:r>
              <a:rPr lang="en-US" sz="2300" u="sng" dirty="0">
                <a:latin typeface="Arial" pitchFamily="34" charset="0"/>
                <a:cs typeface="Arial" pitchFamily="34" charset="0"/>
                <a:hlinkClick r:id="rId5"/>
              </a:rPr>
              <a:t>bank</a:t>
            </a:r>
            <a:r>
              <a:rPr lang="ru-RU" sz="2300" u="sng" dirty="0">
                <a:latin typeface="Arial" pitchFamily="34" charset="0"/>
                <a:cs typeface="Arial" pitchFamily="34" charset="0"/>
                <a:hlinkClick r:id="rId5"/>
              </a:rPr>
              <a:t>-</a:t>
            </a:r>
            <a:r>
              <a:rPr lang="en-US" sz="2300" u="sng" dirty="0" err="1" smtClean="0">
                <a:latin typeface="Arial" pitchFamily="34" charset="0"/>
                <a:cs typeface="Arial" pitchFamily="34" charset="0"/>
                <a:hlinkClick r:id="rId5"/>
              </a:rPr>
              <a:t>zadaniy</a:t>
            </a:r>
            <a:r>
              <a:rPr lang="ru-RU" sz="23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r>
              <a:rPr lang="ru-RU" sz="2300" dirty="0">
                <a:latin typeface="Arial" pitchFamily="34" charset="0"/>
                <a:cs typeface="Arial" pitchFamily="34" charset="0"/>
              </a:rPr>
              <a:t>Официальные сайты органов исполнительной власти, осуществляющих государственное управление в сфере образования, и региональных центров обработки информации субъектов Российской Федерации</a:t>
            </a:r>
          </a:p>
          <a:p>
            <a:pPr marL="0" indent="0" algn="just">
              <a:buNone/>
            </a:pPr>
            <a:r>
              <a:rPr lang="ru-RU" sz="23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2736304"/>
          </a:xfrm>
        </p:spPr>
        <p:txBody>
          <a:bodyPr>
            <a:noAutofit/>
          </a:bodyPr>
          <a:lstStyle/>
          <a:p>
            <a:pPr algn="ctr">
              <a:spcBef>
                <a:spcPts val="1800"/>
              </a:spcBef>
              <a:defRPr/>
            </a:pPr>
            <a:r>
              <a:rPr lang="ru-RU" sz="2400" kern="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kern="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kern="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kern="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 такое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Государственная итоговая </a:t>
            </a:r>
            <a:r>
              <a:rPr lang="ru-RU" sz="5400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аттестация? </a:t>
            </a:r>
            <a:r>
              <a:rPr lang="ru-RU" sz="2800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996952"/>
            <a:ext cx="8640960" cy="2980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4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sz="4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форма оценки степени и уровня </a:t>
            </a:r>
            <a:r>
              <a:rPr lang="ru-RU" sz="4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освоения</a:t>
            </a:r>
          </a:p>
          <a:p>
            <a:pPr marL="0" indent="0" algn="ctr">
              <a:buNone/>
            </a:pPr>
            <a:r>
              <a:rPr lang="ru-RU" sz="4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обучающимися </a:t>
            </a:r>
            <a:r>
              <a:rPr lang="ru-RU" sz="4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бразовательной </a:t>
            </a:r>
            <a:r>
              <a:rPr lang="ru-RU" sz="4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программы.</a:t>
            </a:r>
            <a:endParaRPr lang="ru-RU" sz="7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147248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Важно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! Образовательная организация обязана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информировать обучающихся и их родителей: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 сроках, местах и порядке подачи заявлений на прохождение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ГИА;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 порядке проведения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ГИА;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основаниях для удаления с экзамена, изменения и аннулирования результата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ГИА;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 наличии в ППЭ системы видеонаблюдения;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 порядке подачи и рассмотрения апелляций;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 времени и месте ознакомления с результатами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ГИА;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 результатах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ГИА.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	Информация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ГИА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 обязательном порядке должна быть размещена на сайте школы!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796" y="260648"/>
            <a:ext cx="77152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kern="0" dirty="0">
                <a:latin typeface="Arial" pitchFamily="34" charset="0"/>
                <a:cs typeface="Arial" pitchFamily="34" charset="0"/>
              </a:rPr>
              <a:t>Формы </a:t>
            </a:r>
            <a:r>
              <a:rPr lang="ru-RU" sz="53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Grp="1" noChangeArrowheads="1"/>
          </p:cNvSpPr>
          <p:nvPr>
            <p:ph sz="quarter" idx="4294967295"/>
          </p:nvPr>
        </p:nvSpPr>
        <p:spPr>
          <a:xfrm>
            <a:off x="1911655" y="5429583"/>
            <a:ext cx="5256584" cy="864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ru-RU" b="1" kern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получения аттестата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28832" y="1196752"/>
            <a:ext cx="4241176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000" b="1" kern="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kern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</a:t>
            </a:r>
            <a:endParaRPr lang="ru-RU" sz="4000" b="1" kern="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39947" y="3068960"/>
            <a:ext cx="4140460" cy="15242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Государственный </a:t>
            </a:r>
          </a:p>
          <a:p>
            <a:pPr algn="ctr">
              <a:defRPr/>
            </a:pP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выпускной</a:t>
            </a:r>
          </a:p>
          <a:p>
            <a:pPr algn="ctr">
              <a:defRPr/>
            </a:pP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экзамен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3068960"/>
            <a:ext cx="3960440" cy="1525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Основной государственный экзамен</a:t>
            </a:r>
          </a:p>
        </p:txBody>
      </p:sp>
      <p:sp>
        <p:nvSpPr>
          <p:cNvPr id="19" name="Стрелка вниз 18"/>
          <p:cNvSpPr/>
          <p:nvPr/>
        </p:nvSpPr>
        <p:spPr>
          <a:xfrm rot="1949776">
            <a:off x="1765169" y="2076297"/>
            <a:ext cx="396044" cy="739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9290567">
            <a:off x="6743878" y="2108370"/>
            <a:ext cx="396044" cy="696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000919">
            <a:off x="2528520" y="4628295"/>
            <a:ext cx="396044" cy="739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519592">
            <a:off x="5888605" y="4662851"/>
            <a:ext cx="396044" cy="696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6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7133"/>
            <a:ext cx="8219256" cy="8151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5400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обязательные предметы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15616" y="1268759"/>
            <a:ext cx="5254352" cy="190312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4800" b="1" kern="0" cap="small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русский </a:t>
            </a:r>
            <a:r>
              <a:rPr lang="ru-RU" sz="4800" b="1" kern="0" cap="sm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язык</a:t>
            </a:r>
          </a:p>
          <a:p>
            <a:pPr algn="just">
              <a:defRPr/>
            </a:pPr>
            <a:r>
              <a:rPr lang="ru-RU" sz="4800" b="1" kern="0" cap="sm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математика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51147"/>
            <a:ext cx="3384376" cy="231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5025"/>
            <a:ext cx="3261174" cy="229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5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79760" y="23813"/>
            <a:ext cx="8569076" cy="275711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5400" cap="sm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Что такое </a:t>
            </a:r>
            <a:r>
              <a:rPr lang="ru-RU" sz="5400" cap="small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ОГЭ</a:t>
            </a:r>
            <a:r>
              <a:rPr lang="ru-RU" sz="5400" cap="small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ОГЭ проводится с использованием контрольных измерительных материалов, представляющих собой комплексы заданий стандартизированной формы (КИМ).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5750" y="23813"/>
            <a:ext cx="8858250" cy="95691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5217" y="2839705"/>
            <a:ext cx="8568704" cy="316835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dirty="0">
                <a:latin typeface="Arial" pitchFamily="34" charset="0"/>
                <a:cs typeface="Arial" pitchFamily="34" charset="0"/>
              </a:rPr>
              <a:t>Что такое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ГВЭ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5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cap="none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	ГВЭ не имеет стандартизированной формы, </a:t>
            </a:r>
            <a:r>
              <a:rPr lang="ru-RU" sz="2800" cap="none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может быть устным или письменным, при его проведении могут использоваться билеты, тексты и различные типы заданий. Его могут сдавать дети-инвалиды и дети с ОВЗ.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792" y="6021288"/>
            <a:ext cx="8532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small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Значимость обоих экзаменов </a:t>
            </a:r>
            <a:r>
              <a:rPr lang="ru-RU" sz="3200" b="1" cap="sm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одинакова</a:t>
            </a:r>
            <a:endParaRPr lang="ru-RU" sz="3200" b="1" cap="small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628" y="332656"/>
            <a:ext cx="7827640" cy="72494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atin typeface="Arial" pitchFamily="34" charset="0"/>
                <a:cs typeface="Arial" pitchFamily="34" charset="0"/>
              </a:rPr>
              <a:t>Условия допуска к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</a:t>
            </a:r>
            <a:r>
              <a:rPr lang="ru-RU" sz="48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882" y="1986237"/>
            <a:ext cx="8148070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0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Положительные</a:t>
            </a:r>
            <a:r>
              <a:rPr lang="ru-RU" sz="3600" b="1" kern="0" cap="small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kern="0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отметки по ВСЕМ предметам, указанным в учебном плане </a:t>
            </a:r>
            <a:endParaRPr lang="ru-RU" sz="2800" b="1" kern="0" cap="smal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kern="0" cap="sm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b="1" kern="0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sz="2800" b="1" kern="0" cap="sm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мая</a:t>
            </a:r>
            <a:endParaRPr lang="ru-RU" sz="2800" b="1" kern="0" cap="smal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7643" y="4437112"/>
            <a:ext cx="8100337" cy="20235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3600" b="1" kern="0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Отметка </a:t>
            </a:r>
            <a:r>
              <a:rPr lang="ru-RU" sz="4000" b="1" kern="0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000" b="1" kern="0" cap="sm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зачет» </a:t>
            </a:r>
            <a:r>
              <a:rPr lang="ru-RU" sz="3600" b="1" kern="0" cap="smal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итоговое собеседование</a:t>
            </a:r>
            <a:endParaRPr lang="ru-RU" sz="3600" b="1" kern="0" cap="smal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071767" y="3610156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71767" y="1082398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7949" y="-16031"/>
            <a:ext cx="9036051" cy="1193929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Итоговое собеседование по русскому языку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1721" y="1838416"/>
            <a:ext cx="8568506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состоит из четырех заданий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общее время ответа (включая время на подготовку) – 15 минут + 30 мин для детей с ОВЗ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проверка осуществляется непосредственно экспертом в процессе ответа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 протяжении всего времени ответа ведется аудиозапись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проходит в школах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оценивается «зачет - незачет».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ru-RU" sz="3200" b="1" dirty="0">
              <a:latin typeface="Franklin Gothic Dem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120012" y="1196519"/>
            <a:ext cx="9234771" cy="6477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форма допуска к ГИА обучающихся 9х </a:t>
            </a:r>
            <a:r>
              <a:rPr lang="ru-RU" b="1" u="sng" dirty="0" err="1" smtClean="0">
                <a:latin typeface="Arial" pitchFamily="34" charset="0"/>
                <a:cs typeface="Arial" pitchFamily="34" charset="0"/>
              </a:rPr>
              <a:t>доп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247129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1" r="19398" b="16001"/>
          <a:stretch/>
        </p:blipFill>
        <p:spPr>
          <a:xfrm>
            <a:off x="899592" y="404664"/>
            <a:ext cx="6984776" cy="5745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1712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72008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Подача заявления для участия в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0474" y="980728"/>
            <a:ext cx="8136904" cy="554461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октябре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своей школе выпускник должен написать заявление, в котором указывается выбор учебных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предметов и форму(формы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) итоговой аттестации –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ОГЭ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ГВЭ, а также особые условия (для инвалидов и лиц с ОВЗ).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      До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1 февраля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выпускник может изменить (дополнить) перечень указанных в заявлении экзаменов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После 1 февраля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выпускник может изменить (дополнить) перечень указанных в заявлении экзаменов только при наличии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уважительных причин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(болезнь или иные обстоятельства), подтвержденных документально, обратившись в государственную комиссию не позднее, чем за две недели до начала соответствующих экзаменов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</TotalTime>
  <Words>623</Words>
  <Application>Microsoft Office PowerPoint</Application>
  <PresentationFormat>Экран (4:3)</PresentationFormat>
  <Paragraphs>110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Franklin Gothic Demi</vt:lpstr>
      <vt:lpstr>Times New Roman</vt:lpstr>
      <vt:lpstr>Wingdings</vt:lpstr>
      <vt:lpstr>Wingdings 2</vt:lpstr>
      <vt:lpstr>Эркер</vt:lpstr>
      <vt:lpstr>ГОСУДАРСТВЕННАЯ  ИТОГОВАЯ АТТЕСТАЦИЯ ВЫПУСКНИКОВ (ГИА)</vt:lpstr>
      <vt:lpstr>   Что такое Государственная итоговая аттестация?  </vt:lpstr>
      <vt:lpstr>Формы ГИА</vt:lpstr>
      <vt:lpstr>обязательные предметы</vt:lpstr>
      <vt:lpstr>Презентация PowerPoint</vt:lpstr>
      <vt:lpstr>Условия допуска к ГИА:</vt:lpstr>
      <vt:lpstr>Презентация PowerPoint</vt:lpstr>
      <vt:lpstr>Презентация PowerPoint</vt:lpstr>
      <vt:lpstr>Подача заявления для участия в ГИА</vt:lpstr>
      <vt:lpstr>Сроки проведения ГИА</vt:lpstr>
      <vt:lpstr>Особые условия ГИА</vt:lpstr>
      <vt:lpstr>Презентация PowerPoint</vt:lpstr>
      <vt:lpstr>Прохождение ТПМПК</vt:lpstr>
      <vt:lpstr>Презентация PowerPoint</vt:lpstr>
      <vt:lpstr>На ГИА запрещено:</vt:lpstr>
      <vt:lpstr>Апелляция о нарушении установленного порядка проведения ГИА</vt:lpstr>
      <vt:lpstr>Неудовлетворительный результат</vt:lpstr>
      <vt:lpstr>Презентация PowerPoint</vt:lpstr>
      <vt:lpstr>Информирование о ГИА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ВЫПУСКНИКОВ (ГИА)</dc:title>
  <dc:creator>Егорова Александра Сергеевна</dc:creator>
  <cp:lastModifiedBy>Тиханова Александра Сергеевна</cp:lastModifiedBy>
  <cp:revision>141</cp:revision>
  <cp:lastPrinted>2018-10-11T13:33:47Z</cp:lastPrinted>
  <dcterms:created xsi:type="dcterms:W3CDTF">2016-10-05T09:39:40Z</dcterms:created>
  <dcterms:modified xsi:type="dcterms:W3CDTF">2023-11-20T09:33:53Z</dcterms:modified>
</cp:coreProperties>
</file>