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70" r:id="rId10"/>
    <p:sldId id="259" r:id="rId11"/>
    <p:sldId id="266" r:id="rId12"/>
    <p:sldId id="267" r:id="rId13"/>
    <p:sldId id="268" r:id="rId14"/>
    <p:sldId id="269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F289A-9D65-4020-A034-E06A65B936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3E1660-BACA-4D4A-826B-DA065C9C4D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406129"/>
          </a:xfrm>
        </p:spPr>
        <p:txBody>
          <a:bodyPr anchor="ctr"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Юбилейные даты Первой мировой войны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1914 - 1918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26 апреля – 100 лет со дня начала высадки во Франции русского экспедиционного корпуса, направленного в помощь союзникам 1916 год.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8229600" cy="3993307"/>
          </a:xfrm>
        </p:spPr>
        <p:txBody>
          <a:bodyPr anchor="ctr"/>
          <a:lstStyle/>
          <a:p>
            <a:pPr marL="0" indent="0"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Если Франция и не была стерта с карты Европы, то в   первую  очередь благодаря мужеству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русских солдат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”    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                                                                                                                     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 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 Главнокомандующий Силами Антанты маршал ФОШ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 anchor="t"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начале 1916 г. в ответ на настоятельные просьбы союзников о помощи, русский Император, основываясь на подписанной в 1892 г. между Россией и Францией военной конвенции, более известной под названием «франко-русского союза», вопреки мнению Ставки, принял решение отправить во Францию особые экспедиционные войска.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71" y="2420888"/>
            <a:ext cx="547447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7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Исполняя </a:t>
            </a:r>
            <a:r>
              <a:rPr lang="ru-RU" dirty="0">
                <a:latin typeface="Arial" pitchFamily="34" charset="0"/>
                <a:cs typeface="Arial" pitchFamily="34" charset="0"/>
              </a:rPr>
              <a:t> Высокий приказ, Верховное командование в январе 1916 приступило к формированию и отправке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четырех русских Особых пехотных бригад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каждая в составе двух особых пехотных полков трех-батальонного состава и одного маршевого батальона, общей численностью в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750 офицеров и около 45000 унтер-офицеров и солдат</a:t>
            </a:r>
            <a:r>
              <a:rPr lang="ru-RU" dirty="0">
                <a:latin typeface="Arial" pitchFamily="34" charset="0"/>
                <a:cs typeface="Arial" pitchFamily="34" charset="0"/>
              </a:rPr>
              <a:t>. Все вспомогательные службы (тыловая, связи, медицинская), а также пулеметные роты предполагалось сформировать на месте с помощью французских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1455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 anchor="t"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По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указанию Николая II для отправки за рубеж отбирались грамотные солдаты крепкого телосложения и православного вероисповедания.  Два комплекта униформы (походная и парадная) подгонялась по фигуре, солдаты были обуты в юфтевые сапоги. При этом вооружение личный состав получал иностранное, по прибытию к месту назначения: винтовки и карабины системы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Лебеля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ручные пулемёты системы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Шоша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станковые –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Гочкисса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Типичные французские каски Адриана (с гребешком) специально  для русских были обозначены гербом России – двуглавым орлом.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19055"/>
            <a:ext cx="3429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Первая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Особая пехотная бригада под командованием генерал-майора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Лохвицкого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совершив долгий путь по Транссибирской магистрали на Дальний Восток и далее морем из порта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Дайрен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(порт Дальний) вокруг Азии, с заходом в Гонконг, Сингапур, Коломбо, через Красное море, Суэцкий канал, Средиземное море, 26 апреля 1916 г.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высадилась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во французском Марселе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	2-я </a:t>
            </a:r>
            <a:r>
              <a:rPr lang="ru-RU" sz="1800" dirty="0" err="1"/>
              <a:t>ОПБр</a:t>
            </a:r>
            <a:r>
              <a:rPr lang="ru-RU" sz="1800" dirty="0"/>
              <a:t> — генерал-майора </a:t>
            </a:r>
            <a:r>
              <a:rPr lang="ru-RU" sz="1800" b="1" dirty="0" err="1"/>
              <a:t>Дитерихса</a:t>
            </a:r>
            <a:r>
              <a:rPr lang="ru-RU" sz="1800" dirty="0"/>
              <a:t>, 3-я — генерал-</a:t>
            </a:r>
            <a:r>
              <a:rPr lang="ru-RU" sz="1800" dirty="0" err="1"/>
              <a:t>майора</a:t>
            </a:r>
            <a:r>
              <a:rPr lang="ru-RU" sz="1800" b="1" dirty="0" err="1"/>
              <a:t>Марушевского</a:t>
            </a:r>
            <a:r>
              <a:rPr lang="ru-RU" sz="1800" dirty="0"/>
              <a:t>  и 4-я генерала </a:t>
            </a:r>
            <a:r>
              <a:rPr lang="ru-RU" sz="1800" b="1" dirty="0"/>
              <a:t>Леонтьева</a:t>
            </a:r>
            <a:r>
              <a:rPr lang="ru-RU" sz="1800" dirty="0"/>
              <a:t> грузились в Архангельске и, пройдя Северное море, высадились в северо-западных французских портах Бресте, Нанте и </a:t>
            </a:r>
            <a:r>
              <a:rPr lang="ru-RU" sz="1800" dirty="0" err="1"/>
              <a:t>Сент-Назере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 smtClean="0"/>
              <a:t>	Итак</a:t>
            </a:r>
            <a:r>
              <a:rPr lang="ru-RU" sz="1800" dirty="0"/>
              <a:t>, 1-я Особая русская бригада 16 июня 1916 года в </a:t>
            </a:r>
            <a:r>
              <a:rPr lang="ru-RU" sz="1800" dirty="0" smtClean="0"/>
              <a:t>составе </a:t>
            </a:r>
            <a:r>
              <a:rPr lang="ru-RU" sz="1800" b="1" dirty="0" smtClean="0"/>
              <a:t>XVII </a:t>
            </a:r>
            <a:r>
              <a:rPr lang="ru-RU" sz="1800" b="1" dirty="0"/>
              <a:t>Корпуса 4-й Французской Армии </a:t>
            </a:r>
            <a:r>
              <a:rPr lang="ru-RU" sz="1800" dirty="0"/>
              <a:t>заняла участок фронта перед </a:t>
            </a:r>
            <a:r>
              <a:rPr lang="ru-RU" sz="1800" b="1" dirty="0" err="1"/>
              <a:t>Оберива</a:t>
            </a:r>
            <a:r>
              <a:rPr lang="ru-RU" sz="1800" dirty="0"/>
              <a:t>, находившемся в корпусном секторе </a:t>
            </a:r>
            <a:r>
              <a:rPr lang="ru-RU" sz="1800" dirty="0" smtClean="0"/>
              <a:t>восточнее </a:t>
            </a:r>
            <a:r>
              <a:rPr lang="ru-RU" sz="1800" b="1" dirty="0" smtClean="0"/>
              <a:t>Реймса </a:t>
            </a:r>
            <a:r>
              <a:rPr lang="ru-RU" sz="1800" b="1" dirty="0"/>
              <a:t>между </a:t>
            </a:r>
            <a:r>
              <a:rPr lang="ru-RU" sz="1800" b="1" dirty="0" err="1"/>
              <a:t>Мурмелоном</a:t>
            </a:r>
            <a:r>
              <a:rPr lang="ru-RU" sz="1800" b="1" dirty="0"/>
              <a:t> и </a:t>
            </a:r>
            <a:r>
              <a:rPr lang="ru-RU" sz="1800" b="1" dirty="0" err="1"/>
              <a:t>Оберива</a:t>
            </a:r>
            <a:r>
              <a:rPr lang="ru-RU" sz="1800" dirty="0"/>
              <a:t>, где она оставалась до 16 октября 1916 года. Кстати, в  1-й бригаде воевал, тогда молодой солдат </a:t>
            </a:r>
            <a:r>
              <a:rPr lang="ru-RU" sz="1800" b="1" dirty="0"/>
              <a:t>Родион Малиновский,</a:t>
            </a:r>
            <a:r>
              <a:rPr lang="ru-RU" sz="1800" dirty="0"/>
              <a:t> будущий министр обороны СССР, маршал Советского Союза.</a:t>
            </a:r>
            <a:br>
              <a:rPr lang="ru-RU" sz="1800" dirty="0"/>
            </a:br>
            <a:r>
              <a:rPr lang="ru-RU" sz="1800" dirty="0"/>
              <a:t>За эти четыре месяца русская бригада снискала себе отменную боевую репутацию.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 июня – 100 лет со дня начала наступления русских войск под командованием Алексея Брусилова 1916 год.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348880"/>
            <a:ext cx="8229600" cy="37772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Генерал Брусилов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оследний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герой Российской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Империи.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сентябре 1916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Алексей </a:t>
            </a:r>
            <a:r>
              <a:rPr lang="ru-RU" dirty="0">
                <a:latin typeface="Arial" pitchFamily="34" charset="0"/>
                <a:cs typeface="Arial" pitchFamily="34" charset="0"/>
              </a:rPr>
              <a:t>Брусилов,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командующий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войсками </a:t>
            </a:r>
            <a:r>
              <a:rPr lang="ru-RU" dirty="0">
                <a:latin typeface="Arial" pitchFamily="34" charset="0"/>
                <a:cs typeface="Arial" pitchFamily="34" charset="0"/>
              </a:rPr>
              <a:t>Юго-Западного фронта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одержит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последнюю великую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победу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императорской армии.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Уже </a:t>
            </a:r>
            <a:r>
              <a:rPr lang="ru-RU" dirty="0">
                <a:latin typeface="Arial" pitchFamily="34" charset="0"/>
                <a:cs typeface="Arial" pitchFamily="34" charset="0"/>
              </a:rPr>
              <a:t>через полгода генерал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будет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убеждать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Николая II отречься от престола, а затем и вовсе вступит в ряды Красной армии, чтобы отомстить Деникину за гибель сына.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359646" cy="272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Брусилову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удалось воссоздать боевой дух русской кавалерии, коим она славилась в XVIII веке при Петре I. «Лошадиная академия» Брусилова, как часто ее называли, была известна своей строгой подготовкой и дисциплиной.</a:t>
            </a:r>
            <a:r>
              <a:rPr lang="ru-RU" dirty="0"/>
              <a:t> </a:t>
            </a:r>
            <a:br>
              <a:rPr lang="ru-RU" dirty="0"/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Брусиловский прорыв, самая успешная наступательная операция Первой мировой войны и последняя крупная победа Российской императорской армии, стала триумфом Алексея Алексеевича. Летом 1916 года войска Юго-Западного фронта под командованием генерала Брусилова, взломав австрийскую оборону, заняли практически всю Галицию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Буковину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Противник потерял до 1,5 млн человек убитыми, ранеными и пленными.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500"/>
            <a:ext cx="4029056" cy="569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16 февраля – 100лет со дня взятия русскими войсками под командованием Николая Юденича Турецкой крепости Эрзерум 1916 год.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– 16 февраля 1916 года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генерал от инфантерии и командующий Кавказским фронтом Николай Николаевич Юденич разработал операцию и успешно реализовал ее, взяв силами Русской Армии на Кавказе город Эрзерум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Генерал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от инфантерии Николай Николаевич Юденич, 1916 год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944216" cy="273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Позже именно за эту операцию его стали называть героем Эрзерума, а так же стратегию и опыт именного этого сражения использовала Северо-Западная Армия в 1919 году при наступление на Петроград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i="1" dirty="0" smtClean="0"/>
          </a:p>
          <a:p>
            <a:pPr marL="0" indent="0" algn="ctr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Ситуация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Кавказком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фронте к 1916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536728" cy="31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3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289451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Данная крепость была очень сильно защищена, в ее постройке использовались новейшие технологии, а так же опыт немецких инженеров и военных и к моменту наступления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армии Юденича ( Кавказский корпус )</a:t>
            </a:r>
            <a:r>
              <a:rPr lang="ru-RU" dirty="0">
                <a:latin typeface="Arial" pitchFamily="34" charset="0"/>
                <a:cs typeface="Arial" pitchFamily="34" charset="0"/>
              </a:rPr>
              <a:t> это был мощный укрепрайон скорее, чем одна крепость. Считалось, что взять ее невозможно, тем более такими силами, какими обладала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Русская Императорская Армия</a:t>
            </a:r>
            <a:r>
              <a:rPr lang="ru-RU" dirty="0">
                <a:latin typeface="Arial" pitchFamily="34" charset="0"/>
                <a:cs typeface="Arial" pitchFamily="34" charset="0"/>
              </a:rPr>
              <a:t> на данном участке фронта.</a:t>
            </a:r>
          </a:p>
        </p:txBody>
      </p:sp>
    </p:spTree>
    <p:extLst>
      <p:ext uri="{BB962C8B-B14F-4D97-AF65-F5344CB8AC3E}">
        <p14:creationId xmlns:p14="http://schemas.microsoft.com/office/powerpoint/2010/main" val="4217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Эрзерумские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укрепления представляли собой труднопроходимые горы, в которых и располагались огневые точки и иные военные сооружения.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i="1" dirty="0">
                <a:latin typeface="Arial" pitchFamily="34" charset="0"/>
                <a:cs typeface="Arial" pitchFamily="34" charset="0"/>
              </a:rPr>
              <a:t>Николай Николаевич Юденич, герой Эрзерума, генерал от инфантерии со своим штабом на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Кавказком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фронте</a:t>
            </a: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42248" cy="34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 anchor="ctr"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При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планирование взятия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Эрзерума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Николай Николаевич Юденич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сделал ставку на четкое взаимодействие отрядов, а так же на применение штурмовых отрядов, которые представляли собой небольшие и мобильные отряды с большой огневой мощью и хорошо обученные ( туда входили в основном ветераны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Данная боевая единица ранее  не использовалась в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Великую Войну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и была по сути новшеством, которое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ввел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Генерал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Юденич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первую очередь была произведена детальная разведка, в том числе с помощью авиаотряда. Благодаря такой подготовке штурмовые отряды и естественно командование имели очень четкое представление о противнике и могли ювелирно четко наносить по нему удары.</a:t>
            </a:r>
          </a:p>
          <a:p>
            <a:pPr marL="45720" indent="0"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	Генерал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Николай Николаевич Юденич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планировал прорвать фронт на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Северном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направление и обойдя основные Турецкие укрепления ударить по противнику с Запада.</a:t>
            </a:r>
          </a:p>
          <a:p>
            <a:pPr marL="4572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Начало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наступление началось в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23 часа 11 февраля 1916 года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что было для Турок неожиданностью, они не думали, что придется вести ночной бой, тем более, Русские войска были одеты в защитные маскхалаты и практически были не видны в начавшейся метели.</a:t>
            </a:r>
          </a:p>
          <a:p>
            <a:pPr marL="4572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Не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видя противника, ведя беспорядочный и слепой огонь турки не смогли нанести существенный вред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Русским войскам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и скоро русский солдат оказался на позиции противника.</a:t>
            </a:r>
          </a:p>
          <a:p>
            <a:pPr marL="45720" indent="0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течении двух суток ударные группы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Русских войск Кавказского фронт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а взламывали укрепления Турецкой Армии, а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13 февраля 1916 года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вышли к самому сильному и последнему рубежу обороны, — 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форт Тафта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 anchor="ctr"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14 февраля форт Тафта пал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его взяли кубанские пластуны и стрелки Туркестанского корпуса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/>
              <a:t> Северный фланг Турецкой армии был уничтожен, но вместо того, что бы идти на </a:t>
            </a:r>
            <a:r>
              <a:rPr lang="ru-RU" sz="1600" b="1" dirty="0"/>
              <a:t>Эрзерум</a:t>
            </a:r>
            <a:r>
              <a:rPr lang="ru-RU" sz="1600" dirty="0"/>
              <a:t>, </a:t>
            </a:r>
            <a:r>
              <a:rPr lang="ru-RU" sz="1600" b="1" dirty="0"/>
              <a:t>генерал </a:t>
            </a:r>
            <a:r>
              <a:rPr lang="ru-RU" sz="1600" b="1" dirty="0" smtClean="0"/>
              <a:t>Юденич </a:t>
            </a:r>
            <a:r>
              <a:rPr lang="ru-RU" sz="1600" dirty="0" smtClean="0"/>
              <a:t>приказал </a:t>
            </a:r>
            <a:r>
              <a:rPr lang="ru-RU" sz="1600" dirty="0"/>
              <a:t>направить основные силы на перехват Турецких сил с оставшейся части укрепрайона, в итоге все войска находящиеся там оказались в своих укреплениях, как в ловушке, без запасов на провианта и боеприпасов рассчитанных на долгую осаду</a:t>
            </a:r>
            <a:r>
              <a:rPr lang="ru-RU" sz="1600" dirty="0" smtClean="0"/>
              <a:t>.</a:t>
            </a:r>
            <a:r>
              <a:rPr lang="ru-RU" sz="1600" dirty="0"/>
              <a:t> И лишь после того, как Турецкие войска были изолированы, а частично покинувшие свои позиции бегством </a:t>
            </a:r>
            <a:r>
              <a:rPr lang="ru-RU" sz="1600" dirty="0" smtClean="0"/>
              <a:t>генерал </a:t>
            </a:r>
            <a:r>
              <a:rPr lang="ru-RU" sz="1600" b="1" dirty="0" smtClean="0"/>
              <a:t>Кавказского </a:t>
            </a:r>
            <a:r>
              <a:rPr lang="ru-RU" sz="1600" b="1" dirty="0"/>
              <a:t>фронта</a:t>
            </a:r>
            <a:r>
              <a:rPr lang="ru-RU" sz="1600" dirty="0"/>
              <a:t>, </a:t>
            </a:r>
            <a:r>
              <a:rPr lang="ru-RU" sz="1600" b="1" dirty="0"/>
              <a:t>Николай Николаевич Юденич</a:t>
            </a:r>
            <a:r>
              <a:rPr lang="ru-RU" sz="1600" dirty="0"/>
              <a:t> ввел войска в </a:t>
            </a:r>
            <a:r>
              <a:rPr lang="ru-RU" sz="1600" b="1" dirty="0"/>
              <a:t>Эрзерум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pPr marL="45720" indent="0">
              <a:buNone/>
            </a:pPr>
            <a:r>
              <a:rPr lang="ru-RU" sz="1600" dirty="0"/>
              <a:t>Это произошло в </a:t>
            </a:r>
            <a:r>
              <a:rPr lang="ru-RU" sz="1600" b="1" dirty="0"/>
              <a:t>5 часов утра 16 февраля 1916 года</a:t>
            </a:r>
            <a:r>
              <a:rPr lang="ru-RU" sz="1600" b="1" dirty="0" smtClean="0"/>
              <a:t>.</a:t>
            </a:r>
          </a:p>
          <a:p>
            <a:pPr marL="45720" indent="0">
              <a:buNone/>
            </a:pPr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marL="45720" indent="0" algn="ctr">
              <a:buNone/>
            </a:pPr>
            <a:r>
              <a:rPr lang="ru-RU" sz="1600" b="1" i="1" dirty="0"/>
              <a:t>Трофейное </a:t>
            </a:r>
            <a:r>
              <a:rPr lang="ru-RU" sz="1600" b="1" i="1" dirty="0" smtClean="0"/>
              <a:t>оружие из </a:t>
            </a:r>
            <a:r>
              <a:rPr lang="ru-RU" sz="1600" b="1" i="1" dirty="0"/>
              <a:t>укреплений Эрзерума</a:t>
            </a:r>
            <a:r>
              <a:rPr lang="ru-RU" sz="1600" b="1" i="1" dirty="0" smtClean="0"/>
              <a:t>, 1916 </a:t>
            </a:r>
            <a:r>
              <a:rPr lang="ru-RU" sz="1600" b="1" i="1" dirty="0"/>
              <a:t>год</a:t>
            </a:r>
          </a:p>
          <a:p>
            <a:endParaRPr lang="ru-RU" sz="1600" b="1" dirty="0" smtClean="0"/>
          </a:p>
          <a:p>
            <a:endParaRPr lang="ru-RU" sz="1600" dirty="0"/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862760" cy="244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18 апреля - 100лет со дня взятия русскими войсками под командованием Николая Юденича Турецкой крепости Трапезунд 1916 год.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204864"/>
            <a:ext cx="8229600" cy="3921299"/>
          </a:xfrm>
        </p:spPr>
        <p:txBody>
          <a:bodyPr anchor="ctr"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Трапезундская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операция (Первая мировая война, 1914—1918). Наступление на Трапезунд Приморского отряда (генерал В.Н. Ляхов) русской Кавказской армии 23 января — 5 апреля 1916 г. Данное направление защищали части 3-й турецкой армии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Киамиль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-паша). Вслед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Эрзрумской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операцией Кавказская армия (генерал Н.Н. Юденич) провела наступление на правом фланге, где находился порт Трапезунд. Через него турки получали морским путем подкрепления. В операции по овладению крупнейшим портом Восточной Турции участвовал и Батумский отряд кораблей Черноморского флота (капитан 1-го ранга М.М. Римский-Корсаков). Он поддерживал сухопутные войска огнем артиллерии, высадкой десантов и подвозом подкреплений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После </a:t>
            </a:r>
            <a:r>
              <a:rPr lang="ru-RU" dirty="0">
                <a:latin typeface="Arial" pitchFamily="34" charset="0"/>
                <a:cs typeface="Arial" pitchFamily="34" charset="0"/>
              </a:rPr>
              <a:t>упорных боев Приморский отряд (15 тыс. чел.) вышел 1 апреля к укрепленной турецкой позиции на реке Кара-Дере, которая прикрывала подступы к Трапезунду. Здесь наступавшие получили морем подкрепления (две пластунские бригады численностью 18 тыс. чел.), после чего начали штурм Трапезунда. Первыми 2 апреля форсировали бурную холод­ную реку солдаты 19-го Туркестанского полка. Поддержанные огнем флота, они вплавь добрались до левого берега и выбили турок из окопов. 5 апреля русские войска вступили в оставленный турецкой армией Трапезунд, а затем продвину­лись на запад до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Полатхане</a:t>
            </a:r>
            <a:r>
              <a:rPr lang="ru-RU" dirty="0">
                <a:latin typeface="Arial" pitchFamily="34" charset="0"/>
                <a:cs typeface="Arial" pitchFamily="34" charset="0"/>
              </a:rPr>
              <a:t>. Со взятием Трапезунда улучшилось базирование Черноморского флота и правый фланг Кавказской армии смог беспрепятственно получать подкрепле­ния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морем.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259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Юбилейные даты Первой мировой войны 1914 - 1918</vt:lpstr>
      <vt:lpstr>16 февраля – 100лет со дня взятия русскими войсками под командованием Николая Юденича Турецкой крепости Эрзерум 1916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 апреля - 100лет со дня взятия русскими войсками под командованием Николая Юденича Турецкой крепости Трапезунд 1916 год.</vt:lpstr>
      <vt:lpstr>Презентация PowerPoint</vt:lpstr>
      <vt:lpstr>26 апреля – 100 лет со дня начала высадки во Франции русского экспедиционного корпуса, направленного в помощь союзникам 1916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4 июня – 100 лет со дня начала наступления русских войск под командованием Алексея Брусилова 1916 год.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Юбилейные даты Первой мировой войны</dc:title>
  <dc:creator>odod2</dc:creator>
  <cp:lastModifiedBy>odod2</cp:lastModifiedBy>
  <cp:revision>23</cp:revision>
  <dcterms:created xsi:type="dcterms:W3CDTF">2016-04-27T13:08:46Z</dcterms:created>
  <dcterms:modified xsi:type="dcterms:W3CDTF">2016-04-28T13:45:48Z</dcterms:modified>
</cp:coreProperties>
</file>